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96" y="-57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C2A2EE5-8D89-4CC0-87C2-379F0BE33243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B86ED6B-DDC0-4170-8BEA-583DD1009083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60FCEA7-125F-4887-91BA-AF1066B2170E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346CBF5-D31C-44EB-AA5B-2D79512B36BE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2103181-3EAD-499A-A874-6FC6CB1A295C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32A4C7E-A89B-415B-B15C-E8045C04BEAF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5C0812F-95AD-48F2-8243-81E05E3825D7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2925D4D-59E7-4432-AD61-C98DCCB5A9AD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F2BEAE6-7B1F-4563-B919-F7DF548CFF62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B95C744-085E-4D84-86FA-AF583029D1C2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33C9B9F-5154-4FA2-A999-E483917BE3B3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1F4ABBD-4E52-4E0C-B656-1595655A8079}" type="slidenum">
              <a:rPr/>
              <a:p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DC74F76-F613-4937-B41D-5024B2324122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D44D9F1-C684-4386-869C-D8BD9C15F7DB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D0471D2-28A2-4482-9DFF-C0E182E307FC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F02E84B-CD06-4B22-BDD4-70FA77D0C6A2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34DCF6D-B584-4975-BDCF-5F4BCE7F288D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9667567-3D4E-4892-8BF8-B6B2DE27EE8C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BA97E6FC-22D7-4C22-886A-2EF5B35AC17F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F290DE9-D548-4607-B025-A2FC5162085A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2E72ABD5-F0D4-4455-B2C7-BCE560C92806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D78B50C9-B554-45B3-BE2A-EC9F164F8E70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6E7D44E-95C2-4CC3-A005-CC6EA3EDBCEB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678269C7-5CA3-4AD6-812A-3264F2D5FE8B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ED6EC69A-7CE7-4798-BFEB-D12EE1A87CF1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55BDE760-E760-456D-A4AE-B5A7EE84DCEF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DCEAC91-1D16-4936-9278-E1124726FA80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2B1F617-4C48-41C2-8459-F4EA6D8620B6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6820FD1-C63C-4CE9-87B2-CBB7A8E67F29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A853FC42-01A2-4FF5-B579-C35730C511B4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7408545-993A-4BBE-A929-B9478FED8D89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608DAA5-4443-4C41-B8BF-FE9F61DAAAFF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57C6506-186E-4D3F-BADA-77D168916AAD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FFFF61B-1445-4393-AEF5-56D858A9B650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3C3F564-6F26-449C-98C7-F1F90B8AA248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9F9E145-2858-4DB0-B44A-E71C41E79351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0DCC62B-BC48-4CDE-BEAB-E73F56C440F8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7027D14-D12D-473A-9CE5-C0D34C6F4132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141656C-7B1E-4FC1-ACDD-5CAEA6FDE3DC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alex.vl.pronin@gmail.com" TargetMode="Externa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1095340" y="2214554"/>
            <a:ext cx="9787006" cy="150019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rmAutofit fontScale="90000"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000" b="1" strike="noStrike" spc="-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Роль межпредметных связей при обучении</a:t>
            </a:r>
            <a:r>
              <a:rPr sz="4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sz="4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strike="noStrike" spc="-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разработке программного обеспечения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subTitle"/>
          </p:nvPr>
        </p:nvSpPr>
        <p:spPr>
          <a:xfrm>
            <a:off x="7667636" y="4572008"/>
            <a:ext cx="3857652" cy="216035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 algn="ctr">
              <a:lnSpc>
                <a:spcPts val="601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ts val="601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b="1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Пронин Александр Владимирович</a:t>
            </a:r>
          </a:p>
          <a:p>
            <a:pPr indent="0" algn="ctr">
              <a:lnSpc>
                <a:spcPts val="601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b="1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600" b="1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едагог </a:t>
            </a:r>
            <a:r>
              <a:rPr lang="ru-RU" sz="16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дополнительного образования  </a:t>
            </a:r>
          </a:p>
          <a:p>
            <a:pPr indent="0" algn="ctr">
              <a:lnSpc>
                <a:spcPts val="601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b="1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strike="noStrike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1381092" y="360000"/>
            <a:ext cx="9001188" cy="76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ts val="601"/>
              </a:lnSpc>
              <a:spcBef>
                <a:spcPts val="1001"/>
              </a:spcBef>
              <a:tabLst>
                <a:tab pos="0" algn="l"/>
              </a:tabLst>
            </a:pP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ts val="601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00206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Муниципальное бюджетное учреждение дополнительного образования</a:t>
            </a:r>
            <a:endParaRPr lang="ru-RU" sz="1600" b="1" strike="noStrike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601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00206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 «Городской центр детского технического творчества им. В.П.Чкалова» г. Казани</a:t>
            </a:r>
            <a:endParaRPr lang="ru-RU" sz="1600" b="1" strike="noStrike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6" name="Рисунок 3"/>
          <p:cNvPicPr/>
          <p:nvPr/>
        </p:nvPicPr>
        <p:blipFill>
          <a:blip r:embed="rId2"/>
          <a:stretch/>
        </p:blipFill>
        <p:spPr>
          <a:xfrm>
            <a:off x="9596462" y="785794"/>
            <a:ext cx="1751040" cy="1465560"/>
          </a:xfrm>
          <a:prstGeom prst="rect">
            <a:avLst/>
          </a:prstGeom>
          <a:ln w="9525"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2452662" y="5929330"/>
            <a:ext cx="6096000" cy="209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>
              <a:lnSpc>
                <a:spcPts val="601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2024г</a:t>
            </a:r>
            <a:r>
              <a:rPr lang="ru-RU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09480" y="261720"/>
            <a:ext cx="10971360" cy="910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Примеры межпредметных связей</a:t>
            </a:r>
            <a:r>
              <a:rPr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 в обучении разработке ПО</a:t>
            </a:r>
            <a:endParaRPr lang="ru-RU" sz="3200" b="1" strike="noStrike" spc="-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166646" y="928670"/>
            <a:ext cx="11644394" cy="521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914400" indent="0">
              <a:lnSpc>
                <a:spcPct val="108000"/>
              </a:lnSpc>
              <a:spcAft>
                <a:spcPts val="1409"/>
              </a:spcAft>
              <a:buNone/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914400" indent="-228600">
              <a:lnSpc>
                <a:spcPct val="108000"/>
              </a:lnSpc>
              <a:spcAft>
                <a:spcPts val="1409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</a:rPr>
              <a:t>Создадим в </a:t>
            </a:r>
            <a:r>
              <a:rPr lang="ru-RU" sz="2000" b="1" strike="noStrike" spc="-1" dirty="0" err="1">
                <a:solidFill>
                  <a:srgbClr val="002060"/>
                </a:solidFill>
                <a:latin typeface="Times New Roman"/>
              </a:rPr>
              <a:t>Android</a:t>
            </a: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000" b="1" strike="noStrike" spc="-1" dirty="0" err="1">
                <a:solidFill>
                  <a:srgbClr val="002060"/>
                </a:solidFill>
                <a:latin typeface="Times New Roman"/>
              </a:rPr>
              <a:t>Studio</a:t>
            </a: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</a:rPr>
              <a:t> новый проект с использованием шаблона «</a:t>
            </a:r>
            <a:r>
              <a:rPr lang="ru-RU" sz="2000" b="1" strike="noStrike" spc="-1" dirty="0" err="1">
                <a:solidFill>
                  <a:srgbClr val="002060"/>
                </a:solidFill>
                <a:latin typeface="Times New Roman"/>
              </a:rPr>
              <a:t>Empty</a:t>
            </a: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000" b="1" strike="noStrike" spc="-1" dirty="0" err="1">
                <a:solidFill>
                  <a:srgbClr val="002060"/>
                </a:solidFill>
                <a:latin typeface="Times New Roman"/>
              </a:rPr>
              <a:t>Views</a:t>
            </a: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000" b="1" strike="noStrike" spc="-1" dirty="0" err="1">
                <a:solidFill>
                  <a:srgbClr val="002060"/>
                </a:solidFill>
                <a:latin typeface="Times New Roman"/>
              </a:rPr>
              <a:t>Activity</a:t>
            </a: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</a:rPr>
              <a:t>»</a:t>
            </a:r>
            <a:endParaRPr lang="ru-RU" sz="2000" b="1" strike="noStrike" spc="-1" dirty="0">
              <a:solidFill>
                <a:srgbClr val="002060"/>
              </a:solidFill>
              <a:latin typeface="Arial"/>
            </a:endParaRPr>
          </a:p>
          <a:p>
            <a:pPr marL="914400" indent="0">
              <a:lnSpc>
                <a:spcPct val="108000"/>
              </a:lnSpc>
              <a:spcAft>
                <a:spcPts val="1409"/>
              </a:spcAft>
              <a:buNone/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4" name="Рисунок 153"/>
          <p:cNvPicPr/>
          <p:nvPr/>
        </p:nvPicPr>
        <p:blipFill>
          <a:blip r:embed="rId2"/>
          <a:stretch/>
        </p:blipFill>
        <p:spPr>
          <a:xfrm>
            <a:off x="3024166" y="2000240"/>
            <a:ext cx="6286544" cy="4429156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09480" y="261720"/>
            <a:ext cx="10971360" cy="910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Примеры межпредметных связей</a:t>
            </a:r>
            <a: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 в обучении разработке ПО</a:t>
            </a:r>
            <a:endParaRPr lang="ru-RU" sz="3200" b="0" strike="noStrike" spc="-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609480" y="928670"/>
            <a:ext cx="10971360" cy="573061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914400" indent="0">
              <a:lnSpc>
                <a:spcPct val="108000"/>
              </a:lnSpc>
              <a:spcAft>
                <a:spcPts val="1409"/>
              </a:spcAft>
              <a:buNone/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914400" indent="-228600">
              <a:lnSpc>
                <a:spcPct val="108000"/>
              </a:lnSpc>
              <a:spcAft>
                <a:spcPts val="1409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</a:rPr>
              <a:t>Скопируем файлы нашего сайта в папку </a:t>
            </a:r>
            <a:r>
              <a:rPr lang="ru-RU" sz="2000" b="1" i="1" strike="noStrike" spc="-1" dirty="0" err="1">
                <a:solidFill>
                  <a:srgbClr val="002060"/>
                </a:solidFill>
                <a:latin typeface="Times New Roman"/>
              </a:rPr>
              <a:t>assets</a:t>
            </a: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</a:rPr>
              <a:t> проекта</a:t>
            </a:r>
            <a:endParaRPr lang="ru-RU" sz="2000" b="1" strike="noStrike" spc="-1" dirty="0">
              <a:solidFill>
                <a:srgbClr val="002060"/>
              </a:solidFill>
              <a:latin typeface="Arial"/>
            </a:endParaRPr>
          </a:p>
        </p:txBody>
      </p:sp>
      <p:pic>
        <p:nvPicPr>
          <p:cNvPr id="157" name="Рисунок 156"/>
          <p:cNvPicPr/>
          <p:nvPr/>
        </p:nvPicPr>
        <p:blipFill>
          <a:blip r:embed="rId2"/>
          <a:stretch/>
        </p:blipFill>
        <p:spPr>
          <a:xfrm>
            <a:off x="3381356" y="1857364"/>
            <a:ext cx="5074314" cy="4500594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09480" y="261720"/>
            <a:ext cx="10971360" cy="910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Примеры межпредметных связей</a:t>
            </a:r>
            <a: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 в обучении разработке ПО</a:t>
            </a:r>
            <a:endParaRPr lang="ru-RU" sz="3200" b="0" strike="noStrike" spc="-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0" y="857232"/>
            <a:ext cx="12192000" cy="553456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914400" indent="0">
              <a:lnSpc>
                <a:spcPct val="108000"/>
              </a:lnSpc>
              <a:spcAft>
                <a:spcPts val="1409"/>
              </a:spcAft>
              <a:buNone/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914400" indent="-228600">
              <a:lnSpc>
                <a:spcPct val="108000"/>
              </a:lnSpc>
              <a:spcAft>
                <a:spcPts val="1409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</a:rPr>
              <a:t>В окне дизайнера файла макета </a:t>
            </a:r>
            <a:r>
              <a:rPr lang="ru-RU" sz="2000" b="1" strike="noStrike" spc="-1" dirty="0" err="1">
                <a:solidFill>
                  <a:srgbClr val="002060"/>
                </a:solidFill>
                <a:latin typeface="Times New Roman"/>
              </a:rPr>
              <a:t>activity_main.xml</a:t>
            </a: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</a:rPr>
              <a:t> перетащим объект </a:t>
            </a:r>
            <a:r>
              <a:rPr lang="ru-RU" sz="2000" b="1" strike="noStrike" spc="-1" dirty="0" err="1">
                <a:solidFill>
                  <a:srgbClr val="002060"/>
                </a:solidFill>
                <a:latin typeface="Times New Roman"/>
              </a:rPr>
              <a:t>WebView</a:t>
            </a: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000" b="1" strike="noStrike" spc="-1" dirty="0" smtClean="0">
                <a:solidFill>
                  <a:srgbClr val="002060"/>
                </a:solidFill>
                <a:latin typeface="Times New Roman"/>
              </a:rPr>
              <a:t>на </a:t>
            </a:r>
            <a:r>
              <a:rPr lang="ru-RU" sz="2000" b="1" strike="noStrike" spc="-1" dirty="0" err="1" smtClean="0">
                <a:solidFill>
                  <a:srgbClr val="002060"/>
                </a:solidFill>
                <a:latin typeface="Times New Roman"/>
              </a:rPr>
              <a:t>ConstraintLayout</a:t>
            </a:r>
            <a:endParaRPr lang="ru-RU" sz="2000" b="1" strike="noStrike" spc="-1" dirty="0">
              <a:solidFill>
                <a:srgbClr val="002060"/>
              </a:solidFill>
              <a:latin typeface="Arial"/>
            </a:endParaRPr>
          </a:p>
        </p:txBody>
      </p:sp>
      <p:pic>
        <p:nvPicPr>
          <p:cNvPr id="160" name="Рисунок 159"/>
          <p:cNvPicPr/>
          <p:nvPr/>
        </p:nvPicPr>
        <p:blipFill>
          <a:blip r:embed="rId2"/>
          <a:stretch/>
        </p:blipFill>
        <p:spPr>
          <a:xfrm>
            <a:off x="2809852" y="2143116"/>
            <a:ext cx="7286676" cy="4214842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609480" y="261720"/>
            <a:ext cx="10971360" cy="910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Примеры межпредметных связей</a:t>
            </a:r>
            <a: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 в обучении разработке ПО</a:t>
            </a:r>
            <a:endParaRPr lang="ru-RU" sz="3200" b="0" strike="noStrike" spc="-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/>
          </p:nvPr>
        </p:nvSpPr>
        <p:spPr>
          <a:xfrm>
            <a:off x="609480" y="1080000"/>
            <a:ext cx="10971360" cy="521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914400" indent="0">
              <a:lnSpc>
                <a:spcPct val="108000"/>
              </a:lnSpc>
              <a:spcAft>
                <a:spcPts val="1409"/>
              </a:spcAft>
              <a:buNone/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914400" indent="-228600">
              <a:lnSpc>
                <a:spcPct val="108000"/>
              </a:lnSpc>
              <a:spcAft>
                <a:spcPts val="1409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Добавим следующий код в файл </a:t>
            </a:r>
            <a:r>
              <a:rPr lang="ru-RU" sz="2000" b="1" strike="noStrike" spc="-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MainActivity.kt</a:t>
            </a:r>
            <a:r>
              <a:rPr lang="ru-RU" sz="20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914400" indent="0">
              <a:lnSpc>
                <a:spcPct val="108000"/>
              </a:lnSpc>
              <a:spcAft>
                <a:spcPts val="1409"/>
              </a:spcAft>
              <a:buNone/>
            </a:pPr>
            <a:endParaRPr lang="ru-RU" sz="2000" b="1" strike="noStrike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indent="0">
              <a:lnSpc>
                <a:spcPct val="108000"/>
              </a:lnSpc>
              <a:spcAft>
                <a:spcPts val="1409"/>
              </a:spcAft>
              <a:buNone/>
            </a:pPr>
            <a:endParaRPr lang="ru-RU" sz="2000" b="1" strike="noStrike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indent="0">
              <a:lnSpc>
                <a:spcPct val="108000"/>
              </a:lnSpc>
              <a:spcAft>
                <a:spcPts val="1409"/>
              </a:spcAft>
              <a:buNone/>
            </a:pPr>
            <a:endParaRPr lang="ru-RU" sz="2000" b="1" strike="noStrike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indent="0">
              <a:lnSpc>
                <a:spcPct val="108000"/>
              </a:lnSpc>
              <a:spcAft>
                <a:spcPts val="1409"/>
              </a:spcAft>
              <a:buNone/>
            </a:pPr>
            <a:endParaRPr lang="ru-RU" sz="2000" b="1" strike="noStrike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indent="0">
              <a:lnSpc>
                <a:spcPct val="108000"/>
              </a:lnSpc>
              <a:spcAft>
                <a:spcPts val="1409"/>
              </a:spcAft>
              <a:buNone/>
            </a:pPr>
            <a:endParaRPr lang="ru-RU" sz="2000" b="1" strike="noStrike" spc="-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indent="0">
              <a:lnSpc>
                <a:spcPct val="108000"/>
              </a:lnSpc>
              <a:spcAft>
                <a:spcPts val="1409"/>
              </a:spcAft>
              <a:buNone/>
            </a:pPr>
            <a:endParaRPr lang="ru-RU" sz="2000" b="1" strike="noStrike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indent="-228600">
              <a:lnSpc>
                <a:spcPct val="108000"/>
              </a:lnSpc>
              <a:spcAft>
                <a:spcPts val="1409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Соберем и запустим проект.</a:t>
            </a:r>
          </a:p>
          <a:p>
            <a:pPr marL="914400" indent="-228600">
              <a:lnSpc>
                <a:spcPct val="108000"/>
              </a:lnSpc>
              <a:spcAft>
                <a:spcPts val="1409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эмуляторе — наше гибридное приложение.</a:t>
            </a:r>
          </a:p>
        </p:txBody>
      </p:sp>
      <p:pic>
        <p:nvPicPr>
          <p:cNvPr id="163" name="Рисунок 162"/>
          <p:cNvPicPr/>
          <p:nvPr/>
        </p:nvPicPr>
        <p:blipFill>
          <a:blip r:embed="rId2"/>
          <a:stretch/>
        </p:blipFill>
        <p:spPr>
          <a:xfrm>
            <a:off x="2881290" y="2160000"/>
            <a:ext cx="6429420" cy="2840636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609480" y="261720"/>
            <a:ext cx="10971360" cy="910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Примеры межпредметных связей</a:t>
            </a:r>
            <a: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 в обучении разработке ПО</a:t>
            </a:r>
            <a:endParaRPr lang="ru-RU" sz="3200" b="0" strike="noStrike" spc="-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5" name="Рисунок 164"/>
          <p:cNvPicPr/>
          <p:nvPr/>
        </p:nvPicPr>
        <p:blipFill>
          <a:blip r:embed="rId2"/>
          <a:stretch/>
        </p:blipFill>
        <p:spPr>
          <a:xfrm>
            <a:off x="180000" y="1980000"/>
            <a:ext cx="7679160" cy="4500000"/>
          </a:xfrm>
          <a:prstGeom prst="rect">
            <a:avLst/>
          </a:prstGeom>
          <a:ln w="0">
            <a:solidFill>
              <a:srgbClr val="3465A4"/>
            </a:solidFill>
          </a:ln>
        </p:spPr>
      </p:pic>
      <p:pic>
        <p:nvPicPr>
          <p:cNvPr id="166" name="Рисунок 165"/>
          <p:cNvPicPr/>
          <p:nvPr/>
        </p:nvPicPr>
        <p:blipFill>
          <a:blip r:embed="rId3"/>
          <a:stretch/>
        </p:blipFill>
        <p:spPr>
          <a:xfrm>
            <a:off x="7565040" y="1800000"/>
            <a:ext cx="2154960" cy="3800880"/>
          </a:xfrm>
          <a:prstGeom prst="rect">
            <a:avLst/>
          </a:prstGeom>
          <a:ln w="0">
            <a:solidFill>
              <a:srgbClr val="3465A4"/>
            </a:solidFill>
          </a:ln>
        </p:spPr>
      </p:pic>
      <p:pic>
        <p:nvPicPr>
          <p:cNvPr id="167" name="Рисунок 166"/>
          <p:cNvPicPr/>
          <p:nvPr/>
        </p:nvPicPr>
        <p:blipFill>
          <a:blip r:embed="rId4"/>
          <a:stretch/>
        </p:blipFill>
        <p:spPr>
          <a:xfrm>
            <a:off x="9618480" y="2160000"/>
            <a:ext cx="2261520" cy="3980880"/>
          </a:xfrm>
          <a:prstGeom prst="rect">
            <a:avLst/>
          </a:prstGeom>
          <a:ln w="0">
            <a:solidFill>
              <a:srgbClr val="3465A4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609480" y="261720"/>
            <a:ext cx="10971360" cy="910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Примеры межпредметных связей</a:t>
            </a:r>
            <a: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 в обучении разработке ПО</a:t>
            </a:r>
            <a:endParaRPr lang="ru-RU" sz="3200" b="0" strike="noStrike" spc="-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/>
          </p:nvPr>
        </p:nvSpPr>
        <p:spPr>
          <a:xfrm>
            <a:off x="609480" y="1440000"/>
            <a:ext cx="10971360" cy="521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914400" indent="0">
              <a:lnSpc>
                <a:spcPct val="108000"/>
              </a:lnSpc>
              <a:spcAft>
                <a:spcPts val="1409"/>
              </a:spcAft>
              <a:buNone/>
            </a:pPr>
            <a:endParaRPr lang="ru-RU" sz="2000" b="1" strike="noStrike" spc="-1" dirty="0">
              <a:solidFill>
                <a:srgbClr val="002060"/>
              </a:solidFill>
              <a:latin typeface="Arial"/>
            </a:endParaRPr>
          </a:p>
          <a:p>
            <a:pPr marL="914400" indent="0">
              <a:lnSpc>
                <a:spcPct val="108000"/>
              </a:lnSpc>
              <a:spcAft>
                <a:spcPts val="1409"/>
              </a:spcAft>
              <a:buNone/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</a:rPr>
              <a:t>Итак, в ходе реализации проекта по созданию гибридного мобильного приложения была произведена интеграция предметов, которые изучаются, как минимум, в четырех объединениях:</a:t>
            </a:r>
            <a:endParaRPr lang="ru-RU" sz="2000" b="1" strike="noStrike" spc="-1" dirty="0">
              <a:solidFill>
                <a:srgbClr val="002060"/>
              </a:solidFill>
              <a:latin typeface="Arial"/>
            </a:endParaRPr>
          </a:p>
          <a:p>
            <a:pPr marL="914400" indent="-228600">
              <a:lnSpc>
                <a:spcPct val="108000"/>
              </a:lnSpc>
              <a:spcAft>
                <a:spcPts val="1409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</a:rPr>
              <a:t>Разработка мобильных приложений.</a:t>
            </a:r>
            <a:endParaRPr lang="ru-RU" sz="2000" b="1" strike="noStrike" spc="-1" dirty="0">
              <a:solidFill>
                <a:srgbClr val="002060"/>
              </a:solidFill>
              <a:latin typeface="Arial"/>
            </a:endParaRPr>
          </a:p>
          <a:p>
            <a:pPr marL="914400" indent="-228600">
              <a:lnSpc>
                <a:spcPct val="108000"/>
              </a:lnSpc>
              <a:spcAft>
                <a:spcPts val="1409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</a:rPr>
              <a:t>Основы программирования.</a:t>
            </a:r>
            <a:endParaRPr lang="ru-RU" sz="2000" b="1" strike="noStrike" spc="-1" dirty="0">
              <a:solidFill>
                <a:srgbClr val="002060"/>
              </a:solidFill>
              <a:latin typeface="Arial"/>
            </a:endParaRPr>
          </a:p>
          <a:p>
            <a:pPr marL="914400" indent="-228600">
              <a:lnSpc>
                <a:spcPct val="108000"/>
              </a:lnSpc>
              <a:spcAft>
                <a:spcPts val="1409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</a:rPr>
              <a:t>Дизайн Web-сайтов.</a:t>
            </a:r>
            <a:endParaRPr lang="ru-RU" sz="2000" b="1" strike="noStrike" spc="-1" dirty="0">
              <a:solidFill>
                <a:srgbClr val="002060"/>
              </a:solidFill>
              <a:latin typeface="Arial"/>
            </a:endParaRPr>
          </a:p>
          <a:p>
            <a:pPr marL="914400" indent="-228600">
              <a:lnSpc>
                <a:spcPct val="108000"/>
              </a:lnSpc>
              <a:spcAft>
                <a:spcPts val="1409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</a:rPr>
              <a:t>Английский язык для начинающего программиста.</a:t>
            </a:r>
            <a:endParaRPr lang="ru-RU" sz="2000" b="1" strike="noStrike" spc="-1" dirty="0">
              <a:solidFill>
                <a:srgbClr val="00206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609480" y="261720"/>
            <a:ext cx="10971360" cy="910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Преимущества межпредметных связей</a:t>
            </a:r>
            <a: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 в обучении разработке ПО</a:t>
            </a:r>
            <a:endParaRPr lang="ru-RU" sz="3200" b="0" strike="noStrike" spc="-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/>
          </p:nvPr>
        </p:nvSpPr>
        <p:spPr>
          <a:xfrm>
            <a:off x="238084" y="1571612"/>
            <a:ext cx="11501518" cy="490730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6500" lnSpcReduction="20000"/>
          </a:bodyPr>
          <a:lstStyle/>
          <a:p>
            <a:pPr marL="629640" indent="-156600">
              <a:lnSpc>
                <a:spcPct val="12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300" b="1" u="sng" strike="noStrike" spc="-1" dirty="0">
                <a:solidFill>
                  <a:srgbClr val="002060"/>
                </a:solidFill>
                <a:latin typeface="Times New Roman"/>
              </a:rPr>
              <a:t>Глубокое понимание материала</a:t>
            </a:r>
            <a:r>
              <a:rPr lang="ru-RU" sz="2400" b="0" strike="noStrike" spc="-1" dirty="0">
                <a:solidFill>
                  <a:srgbClr val="002060"/>
                </a:solidFill>
                <a:latin typeface="Times New Roman"/>
              </a:rPr>
              <a:t>: </a:t>
            </a:r>
            <a:r>
              <a:rPr lang="ru-RU" sz="2900" b="1" i="1" strike="noStrike" spc="-1" dirty="0">
                <a:solidFill>
                  <a:srgbClr val="002060"/>
                </a:solidFill>
                <a:latin typeface="Times New Roman"/>
              </a:rPr>
              <a:t>Интеграция различных предметных областей позволяет получать более полное и глубокое понимание темы, так как они видят ее в контексте разных дисциплин</a:t>
            </a:r>
            <a:r>
              <a:rPr lang="ru-RU" sz="2900" b="1" i="1" strike="noStrike" spc="-1" dirty="0" smtClean="0">
                <a:solidFill>
                  <a:srgbClr val="002060"/>
                </a:solidFill>
                <a:latin typeface="Times New Roman"/>
              </a:rPr>
              <a:t>.</a:t>
            </a:r>
          </a:p>
          <a:p>
            <a:pPr marL="629640" indent="-156600">
              <a:lnSpc>
                <a:spcPct val="120000"/>
              </a:lnSpc>
              <a:buClr>
                <a:srgbClr val="000000"/>
              </a:buClr>
              <a:buSzPct val="45000"/>
            </a:pPr>
            <a:endParaRPr lang="ru-RU" sz="2900" b="1" i="1" strike="noStrike" spc="-1" dirty="0">
              <a:solidFill>
                <a:srgbClr val="002060"/>
              </a:solidFill>
              <a:latin typeface="Arial"/>
            </a:endParaRPr>
          </a:p>
          <a:p>
            <a:pPr marL="629640" indent="-156600">
              <a:lnSpc>
                <a:spcPct val="12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300" b="1" u="sng" strike="noStrike" spc="-1" dirty="0">
                <a:solidFill>
                  <a:srgbClr val="002060"/>
                </a:solidFill>
                <a:latin typeface="Times New Roman"/>
              </a:rPr>
              <a:t>Развитие универсальных навыков</a:t>
            </a:r>
            <a:r>
              <a:rPr lang="ru-RU" sz="2900" b="0" strike="noStrike" spc="-1" dirty="0">
                <a:solidFill>
                  <a:srgbClr val="002060"/>
                </a:solidFill>
                <a:latin typeface="Times New Roman"/>
              </a:rPr>
              <a:t>: </a:t>
            </a:r>
            <a:r>
              <a:rPr lang="ru-RU" sz="2900" b="1" i="1" strike="noStrike" spc="-1" dirty="0">
                <a:solidFill>
                  <a:srgbClr val="002060"/>
                </a:solidFill>
                <a:latin typeface="Times New Roman"/>
              </a:rPr>
              <a:t>Обучение разработке ПО через </a:t>
            </a:r>
            <a:r>
              <a:rPr lang="ru-RU" sz="2900" b="1" i="1" strike="noStrike" spc="-1" dirty="0" err="1">
                <a:solidFill>
                  <a:srgbClr val="002060"/>
                </a:solidFill>
                <a:latin typeface="Times New Roman"/>
              </a:rPr>
              <a:t>межпредметные</a:t>
            </a:r>
            <a:r>
              <a:rPr lang="ru-RU" sz="2900" b="1" i="1" strike="noStrike" spc="-1" dirty="0">
                <a:solidFill>
                  <a:srgbClr val="002060"/>
                </a:solidFill>
                <a:latin typeface="Times New Roman"/>
              </a:rPr>
              <a:t> связи способствует развитию таких навыков, как критическое мышление, аналитическое мышление, проблемное мышление и коммуникация, которые необходимы в реальном мире разработки программного обеспечения</a:t>
            </a:r>
            <a:r>
              <a:rPr lang="ru-RU" sz="2900" b="1" i="1" strike="noStrike" spc="-1" dirty="0" smtClean="0">
                <a:solidFill>
                  <a:srgbClr val="002060"/>
                </a:solidFill>
                <a:latin typeface="Times New Roman"/>
              </a:rPr>
              <a:t>.</a:t>
            </a:r>
          </a:p>
          <a:p>
            <a:pPr marL="629640" indent="-156600">
              <a:lnSpc>
                <a:spcPct val="120000"/>
              </a:lnSpc>
              <a:buClr>
                <a:srgbClr val="000000"/>
              </a:buClr>
              <a:buSzPct val="45000"/>
            </a:pPr>
            <a:endParaRPr lang="ru-RU" sz="2900" b="1" i="1" strike="noStrike" spc="-1" dirty="0">
              <a:solidFill>
                <a:srgbClr val="002060"/>
              </a:solidFill>
              <a:latin typeface="Arial"/>
            </a:endParaRPr>
          </a:p>
          <a:p>
            <a:pPr marL="629640" indent="-156600">
              <a:lnSpc>
                <a:spcPct val="12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300" b="1" u="sng" strike="noStrike" spc="-1" dirty="0">
                <a:solidFill>
                  <a:srgbClr val="002060"/>
                </a:solidFill>
                <a:latin typeface="Times New Roman"/>
              </a:rPr>
              <a:t>Создание инноваций</a:t>
            </a:r>
            <a:r>
              <a:rPr lang="ru-RU" sz="3300" b="1" i="1" u="sng" strike="noStrike" spc="-1" dirty="0">
                <a:solidFill>
                  <a:srgbClr val="002060"/>
                </a:solidFill>
                <a:latin typeface="Times New Roman"/>
              </a:rPr>
              <a:t>:</a:t>
            </a:r>
            <a:r>
              <a:rPr lang="ru-RU" sz="3300" b="1" i="1" strike="noStrike" spc="-1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900" b="1" i="1" strike="noStrike" spc="-1" dirty="0">
                <a:solidFill>
                  <a:srgbClr val="002060"/>
                </a:solidFill>
                <a:latin typeface="Times New Roman"/>
              </a:rPr>
              <a:t>Обучение разработке ПО в контексте других предметных областей может способствовать появлению новых идей и инноваций. Например, интеграция искусства и дизайна может привести к созданию более эстетичных и </a:t>
            </a:r>
            <a:r>
              <a:rPr lang="ru-RU" sz="2900" b="1" i="1" strike="noStrike" spc="-1" dirty="0" err="1">
                <a:solidFill>
                  <a:srgbClr val="002060"/>
                </a:solidFill>
                <a:latin typeface="Times New Roman"/>
              </a:rPr>
              <a:t>пользовательски</a:t>
            </a:r>
            <a:r>
              <a:rPr lang="ru-RU" sz="2900" b="1" i="1" strike="noStrike" spc="-1" dirty="0">
                <a:solidFill>
                  <a:srgbClr val="002060"/>
                </a:solidFill>
                <a:latin typeface="Times New Roman"/>
              </a:rPr>
              <a:t> удобных программ</a:t>
            </a:r>
            <a:r>
              <a:rPr lang="ru-RU" sz="2900" b="1" i="1" strike="noStrike" spc="-1" dirty="0" smtClean="0">
                <a:solidFill>
                  <a:srgbClr val="002060"/>
                </a:solidFill>
                <a:latin typeface="Times New Roman"/>
              </a:rPr>
              <a:t>.</a:t>
            </a:r>
          </a:p>
          <a:p>
            <a:pPr marL="629640" indent="-156600">
              <a:lnSpc>
                <a:spcPct val="120000"/>
              </a:lnSpc>
              <a:buClr>
                <a:srgbClr val="000000"/>
              </a:buClr>
              <a:buSzPct val="45000"/>
            </a:pPr>
            <a:endParaRPr lang="ru-RU" sz="2900" b="1" i="1" strike="noStrike" spc="-1" dirty="0">
              <a:solidFill>
                <a:srgbClr val="002060"/>
              </a:solidFill>
              <a:latin typeface="Arial"/>
            </a:endParaRPr>
          </a:p>
          <a:p>
            <a:pPr marL="629640" indent="-156600">
              <a:lnSpc>
                <a:spcPct val="12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300" b="1" u="sng" strike="noStrike" spc="-1" dirty="0">
                <a:solidFill>
                  <a:srgbClr val="002060"/>
                </a:solidFill>
                <a:latin typeface="Times New Roman"/>
              </a:rPr>
              <a:t>Улучшение </a:t>
            </a:r>
            <a:r>
              <a:rPr lang="ru-RU" sz="3300" b="1" u="sng" strike="noStrike" spc="-1" dirty="0" err="1">
                <a:solidFill>
                  <a:srgbClr val="002060"/>
                </a:solidFill>
                <a:latin typeface="Times New Roman"/>
              </a:rPr>
              <a:t>креативности</a:t>
            </a:r>
            <a:r>
              <a:rPr lang="ru-RU" sz="2400" b="0" strike="noStrike" spc="-1" dirty="0">
                <a:solidFill>
                  <a:srgbClr val="002060"/>
                </a:solidFill>
                <a:latin typeface="Times New Roman"/>
              </a:rPr>
              <a:t>: </a:t>
            </a:r>
            <a:r>
              <a:rPr lang="ru-RU" sz="2900" b="1" i="1" strike="noStrike" spc="-1" dirty="0">
                <a:solidFill>
                  <a:srgbClr val="002060"/>
                </a:solidFill>
                <a:latin typeface="Times New Roman"/>
              </a:rPr>
              <a:t>Связывание разработки ПО с другими дисциплинами, такими как литература или искусство, может стимулировать </a:t>
            </a:r>
            <a:r>
              <a:rPr lang="ru-RU" sz="2900" b="1" i="1" strike="noStrike" spc="-1" dirty="0" err="1">
                <a:solidFill>
                  <a:srgbClr val="002060"/>
                </a:solidFill>
                <a:latin typeface="Times New Roman"/>
              </a:rPr>
              <a:t>креативное</a:t>
            </a:r>
            <a:r>
              <a:rPr lang="ru-RU" sz="2900" b="1" i="1" strike="noStrike" spc="-1" dirty="0">
                <a:solidFill>
                  <a:srgbClr val="002060"/>
                </a:solidFill>
                <a:latin typeface="Times New Roman"/>
              </a:rPr>
              <a:t> мышление у учащихся, поскольку они начинают видеть программирование как инструмент для выражения своей индивидуальности и идеи</a:t>
            </a:r>
            <a:r>
              <a:rPr lang="ru-RU" sz="2900" b="0" strike="noStrike" spc="-1" dirty="0" smtClean="0">
                <a:solidFill>
                  <a:srgbClr val="002060"/>
                </a:solidFill>
                <a:latin typeface="Times New Roman"/>
              </a:rPr>
              <a:t>.</a:t>
            </a:r>
          </a:p>
          <a:p>
            <a:pPr marL="629640" indent="-156600">
              <a:lnSpc>
                <a:spcPct val="120000"/>
              </a:lnSpc>
              <a:buClr>
                <a:srgbClr val="000000"/>
              </a:buClr>
              <a:buSzPct val="45000"/>
            </a:pPr>
            <a:endParaRPr lang="ru-RU" sz="2900" b="0" strike="noStrike" spc="-1" dirty="0">
              <a:solidFill>
                <a:srgbClr val="002060"/>
              </a:solidFill>
              <a:latin typeface="Arial"/>
            </a:endParaRPr>
          </a:p>
          <a:p>
            <a:pPr marL="629640" indent="-156600">
              <a:lnSpc>
                <a:spcPct val="12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300" b="1" u="sng" strike="noStrike" spc="-1" dirty="0">
                <a:solidFill>
                  <a:srgbClr val="002060"/>
                </a:solidFill>
                <a:latin typeface="Times New Roman"/>
              </a:rPr>
              <a:t>Повышение мотивации</a:t>
            </a:r>
            <a:r>
              <a:rPr lang="ru-RU" sz="2400" b="0" strike="noStrike" spc="-1" dirty="0">
                <a:solidFill>
                  <a:srgbClr val="002060"/>
                </a:solidFill>
                <a:latin typeface="Times New Roman"/>
              </a:rPr>
              <a:t>: </a:t>
            </a:r>
            <a:r>
              <a:rPr lang="ru-RU" sz="2900" b="1" i="1" strike="noStrike" spc="-1" dirty="0">
                <a:solidFill>
                  <a:srgbClr val="002060"/>
                </a:solidFill>
                <a:latin typeface="Times New Roman"/>
              </a:rPr>
              <a:t>Использование межпредметных связей в обучении разработке ПО может повысить мотивацию учащихся, так как они видят применение своих знаний в различных областях жизни и карьеры</a:t>
            </a:r>
            <a:r>
              <a:rPr lang="ru-RU" sz="2900" b="1" i="1" strike="noStrike" spc="-1" dirty="0" smtClean="0">
                <a:solidFill>
                  <a:srgbClr val="002060"/>
                </a:solidFill>
                <a:latin typeface="Times New Roman"/>
              </a:rPr>
              <a:t>.</a:t>
            </a:r>
          </a:p>
          <a:p>
            <a:pPr marL="629640" indent="-156600">
              <a:lnSpc>
                <a:spcPct val="120000"/>
              </a:lnSpc>
              <a:buClr>
                <a:srgbClr val="000000"/>
              </a:buClr>
              <a:buSzPct val="45000"/>
            </a:pPr>
            <a:endParaRPr lang="ru-RU" sz="2900" b="1" i="1" strike="noStrike" spc="-1" dirty="0">
              <a:solidFill>
                <a:srgbClr val="002060"/>
              </a:solidFill>
              <a:latin typeface="Arial"/>
            </a:endParaRPr>
          </a:p>
          <a:p>
            <a:pPr marL="629640" indent="-156600">
              <a:lnSpc>
                <a:spcPct val="12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300" b="1" u="sng" strike="noStrike" spc="-1" dirty="0">
                <a:solidFill>
                  <a:srgbClr val="002060"/>
                </a:solidFill>
                <a:latin typeface="Times New Roman"/>
              </a:rPr>
              <a:t>Подготовка к реальной практике</a:t>
            </a:r>
            <a:r>
              <a:rPr lang="ru-RU" sz="2400" b="0" strike="noStrike" spc="-1" dirty="0">
                <a:solidFill>
                  <a:srgbClr val="002060"/>
                </a:solidFill>
                <a:latin typeface="Times New Roman"/>
              </a:rPr>
              <a:t>: </a:t>
            </a:r>
            <a:r>
              <a:rPr lang="ru-RU" sz="3300" b="1" i="1" strike="noStrike" spc="-1" dirty="0">
                <a:solidFill>
                  <a:srgbClr val="002060"/>
                </a:solidFill>
                <a:latin typeface="Times New Roman"/>
              </a:rPr>
              <a:t>Разработка программного обеспечения часто требует командной </a:t>
            </a:r>
            <a:r>
              <a:rPr lang="ru-RU" sz="3300" b="1" i="1" strike="noStrike" spc="-1" dirty="0" smtClean="0">
                <a:solidFill>
                  <a:srgbClr val="002060"/>
                </a:solidFill>
                <a:latin typeface="Times New Roman"/>
              </a:rPr>
              <a:t>работы </a:t>
            </a:r>
            <a:r>
              <a:rPr lang="ru-RU" sz="3300" b="1" i="1" strike="noStrike" spc="-1" dirty="0">
                <a:solidFill>
                  <a:srgbClr val="002060"/>
                </a:solidFill>
                <a:latin typeface="Times New Roman"/>
              </a:rPr>
              <a:t>и коммуникации. Обучение через </a:t>
            </a:r>
            <a:r>
              <a:rPr lang="ru-RU" sz="3300" b="1" i="1" strike="noStrike" spc="-1" dirty="0" err="1">
                <a:solidFill>
                  <a:srgbClr val="002060"/>
                </a:solidFill>
                <a:latin typeface="Times New Roman"/>
              </a:rPr>
              <a:t>межпредметные</a:t>
            </a:r>
            <a:r>
              <a:rPr lang="ru-RU" sz="3300" b="1" i="1" strike="noStrike" spc="-1" dirty="0">
                <a:solidFill>
                  <a:srgbClr val="002060"/>
                </a:solidFill>
                <a:latin typeface="Times New Roman"/>
              </a:rPr>
              <a:t> связи помогает учащимся развивать навыки совместной работы и общения, что важно для успеха в индустрии программирования.</a:t>
            </a:r>
            <a:endParaRPr lang="ru-RU" sz="3300" b="1" i="1" strike="noStrike" spc="-1" dirty="0">
              <a:solidFill>
                <a:srgbClr val="00206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609480" y="261720"/>
            <a:ext cx="10971360" cy="910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Практические рекомендации для внедрения межпредметных связей в обучении разработке ПО</a:t>
            </a:r>
            <a:endParaRPr lang="ru-RU" sz="3200" b="0" strike="noStrike" spc="-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609480" y="1440000"/>
            <a:ext cx="10971360" cy="503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914400" indent="-228600">
              <a:lnSpc>
                <a:spcPct val="108000"/>
              </a:lnSpc>
              <a:spcAft>
                <a:spcPts val="1409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совместных проектов и мероприятий различных предметных областей.</a:t>
            </a:r>
          </a:p>
          <a:p>
            <a:pPr marL="914400" indent="-228600">
              <a:lnSpc>
                <a:spcPct val="108000"/>
              </a:lnSpc>
              <a:spcAft>
                <a:spcPts val="1409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Привлечение специалистов из разных областей для проведения мастер-классов и лекций.</a:t>
            </a:r>
          </a:p>
          <a:p>
            <a:pPr marL="914400" indent="0" algn="ctr">
              <a:lnSpc>
                <a:spcPct val="108000"/>
              </a:lnSpc>
              <a:spcAft>
                <a:spcPts val="1409"/>
              </a:spcAft>
              <a:buNone/>
              <a:tabLst>
                <a:tab pos="0" algn="l"/>
              </a:tabLst>
            </a:pP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4" name="Рисунок 173"/>
          <p:cNvPicPr/>
          <p:nvPr/>
        </p:nvPicPr>
        <p:blipFill>
          <a:blip r:embed="rId2"/>
          <a:stretch/>
        </p:blipFill>
        <p:spPr>
          <a:xfrm>
            <a:off x="4024298" y="2571744"/>
            <a:ext cx="4643470" cy="392909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609480" y="360000"/>
            <a:ext cx="10971360" cy="71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158466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Заключение</a:t>
            </a:r>
            <a:endParaRPr lang="ru-RU" sz="32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/>
          </p:nvPr>
        </p:nvSpPr>
        <p:spPr>
          <a:xfrm>
            <a:off x="238084" y="1142984"/>
            <a:ext cx="11501518" cy="533593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00000"/>
              </a:lnSpc>
              <a:spcBef>
                <a:spcPts val="1417"/>
              </a:spcBef>
              <a:buNone/>
              <a:tabLst>
                <a:tab pos="0" algn="l"/>
              </a:tabLst>
            </a:pPr>
            <a:r>
              <a:rPr lang="ru-RU" sz="24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Межпредметные связи играют ключевую роль в обучении разработке программного обеспечения. Они не только обогащают учебный процесс, но и способствуют формированию более глубокого и всестороннего понимания материала.</a:t>
            </a:r>
          </a:p>
          <a:p>
            <a:pPr indent="0">
              <a:lnSpc>
                <a:spcPct val="100000"/>
              </a:lnSpc>
              <a:spcBef>
                <a:spcPts val="1417"/>
              </a:spcBef>
              <a:buNone/>
              <a:tabLst>
                <a:tab pos="0" algn="l"/>
              </a:tabLst>
            </a:pPr>
            <a:r>
              <a:rPr lang="ru-RU" sz="24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Дальнейшее развитие межпредметных связей в образовании позволит не только улучшить обучение разработке ПО, но и привнести инновации в образовательный процесс в целом. Этот подход способен сделать образование более интересным, целостным и адаптированным к потребностям современного мира.</a:t>
            </a:r>
          </a:p>
          <a:p>
            <a:pPr indent="0">
              <a:lnSpc>
                <a:spcPct val="100000"/>
              </a:lnSpc>
              <a:spcBef>
                <a:spcPts val="1417"/>
              </a:spcBef>
              <a:buNone/>
              <a:tabLst>
                <a:tab pos="0" algn="l"/>
              </a:tabLst>
            </a:pPr>
            <a:endParaRPr lang="ru-RU" sz="2400" b="1" strike="noStrike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strike="noStrike" spc="-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Давайте совместными усилиями продолжим развивать</a:t>
            </a:r>
          </a:p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совершенствовать этот важный аспект образования!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subTitle"/>
          </p:nvPr>
        </p:nvSpPr>
        <p:spPr>
          <a:xfrm>
            <a:off x="609480" y="454680"/>
            <a:ext cx="10971360" cy="5900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4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400" b="1" strike="noStrike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sz="4400" b="1" strike="noStrike" spc="-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</a:p>
          <a:p>
            <a:pPr algn="ctr">
              <a:lnSpc>
                <a:spcPct val="100000"/>
              </a:lnSpc>
            </a:pP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0" u="sng" strike="noStrike" spc="-1" dirty="0" err="1">
                <a:solidFill>
                  <a:srgbClr val="0563C1"/>
                </a:solidFill>
                <a:uFillTx/>
                <a:latin typeface="Arial"/>
                <a:hlinkClick r:id="rId2"/>
              </a:rPr>
              <a:t>alex.vl.pronin@gmail.com</a:t>
            </a: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0" strike="noStrike" spc="-1" dirty="0" err="1">
                <a:solidFill>
                  <a:srgbClr val="3465A4"/>
                </a:solidFill>
                <a:latin typeface="Arial"/>
              </a:rPr>
              <a:t>apsoftware.ru</a:t>
            </a: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0" strike="noStrike" spc="-1" dirty="0" err="1">
                <a:solidFill>
                  <a:srgbClr val="3465A4"/>
                </a:solidFill>
                <a:latin typeface="Arial"/>
              </a:rPr>
              <a:t>vk.com</a:t>
            </a:r>
            <a:r>
              <a:rPr lang="ru-RU" sz="2400" b="0" strike="noStrike" spc="-1" dirty="0">
                <a:solidFill>
                  <a:srgbClr val="3465A4"/>
                </a:solidFill>
                <a:latin typeface="Arial"/>
              </a:rPr>
              <a:t>/</a:t>
            </a:r>
            <a:r>
              <a:rPr lang="ru-RU" sz="2400" b="0" strike="noStrike" spc="-1" dirty="0" err="1">
                <a:solidFill>
                  <a:srgbClr val="3465A4"/>
                </a:solidFill>
                <a:latin typeface="Arial"/>
              </a:rPr>
              <a:t>ru.alexpronin</a:t>
            </a: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609480" y="180000"/>
            <a:ext cx="10971360" cy="53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Введение</a:t>
            </a:r>
            <a:endParaRPr lang="ru-RU" sz="3200" b="0" strike="noStrike" spc="-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/>
          </p:nvPr>
        </p:nvSpPr>
        <p:spPr>
          <a:xfrm>
            <a:off x="309522" y="900000"/>
            <a:ext cx="11644394" cy="575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5000"/>
          </a:bodyPr>
          <a:lstStyle/>
          <a:p>
            <a:pPr marL="140400" indent="0">
              <a:lnSpc>
                <a:spcPct val="100000"/>
              </a:lnSpc>
              <a:spcBef>
                <a:spcPts val="1417"/>
              </a:spcBef>
              <a:buNone/>
              <a:tabLst>
                <a:tab pos="0" algn="l"/>
              </a:tabLst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Межпредметные связи (или межпредметная интеграция) - это подход в образовании, который направлен на объединение содержания и методов обучения из различных учебных предметов или дисциплин. В этом подходе учащиеся изучают материалы и концепции, которые охватывают несколько учебных предметов одновременно, чтобы понимать их в контексте более широких и комплексных ситуаций</a:t>
            </a:r>
            <a:r>
              <a:rPr lang="ru-RU" sz="2000" b="0" strike="noStrike" spc="-1" dirty="0">
                <a:solidFill>
                  <a:srgbClr val="000000"/>
                </a:solidFill>
                <a:latin typeface="Arial"/>
              </a:rPr>
              <a:t>.</a:t>
            </a:r>
          </a:p>
          <a:p>
            <a:pPr marL="140400" indent="0">
              <a:lnSpc>
                <a:spcPct val="100000"/>
              </a:lnSpc>
              <a:spcBef>
                <a:spcPts val="1417"/>
              </a:spcBef>
              <a:buNone/>
              <a:tabLst>
                <a:tab pos="0" algn="l"/>
              </a:tabLst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140400" indent="0">
              <a:lnSpc>
                <a:spcPct val="100000"/>
              </a:lnSpc>
              <a:spcBef>
                <a:spcPts val="1417"/>
              </a:spcBef>
              <a:buNone/>
              <a:tabLst>
                <a:tab pos="0" algn="l"/>
              </a:tabLst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140400" indent="0">
              <a:lnSpc>
                <a:spcPct val="100000"/>
              </a:lnSpc>
              <a:spcBef>
                <a:spcPts val="1417"/>
              </a:spcBef>
              <a:buNone/>
              <a:tabLst>
                <a:tab pos="0" algn="l"/>
              </a:tabLst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140400" indent="0">
              <a:lnSpc>
                <a:spcPct val="100000"/>
              </a:lnSpc>
              <a:spcBef>
                <a:spcPts val="1417"/>
              </a:spcBef>
              <a:buNone/>
              <a:tabLst>
                <a:tab pos="0" algn="l"/>
              </a:tabLst>
            </a:pPr>
            <a:endParaRPr lang="ru-RU" sz="2000" b="0" strike="noStrike" spc="-1" dirty="0" smtClean="0">
              <a:solidFill>
                <a:srgbClr val="000000"/>
              </a:solidFill>
              <a:latin typeface="Arial"/>
            </a:endParaRPr>
          </a:p>
          <a:p>
            <a:pPr marL="140400" indent="0">
              <a:lnSpc>
                <a:spcPct val="100000"/>
              </a:lnSpc>
              <a:spcBef>
                <a:spcPts val="1417"/>
              </a:spcBef>
              <a:buNone/>
              <a:tabLst>
                <a:tab pos="0" algn="l"/>
              </a:tabLst>
            </a:pPr>
            <a:endParaRPr lang="ru-RU" sz="2000" spc="-1" dirty="0">
              <a:solidFill>
                <a:srgbClr val="000000"/>
              </a:solidFill>
              <a:latin typeface="Arial"/>
            </a:endParaRPr>
          </a:p>
          <a:p>
            <a:pPr marL="140400" indent="0">
              <a:lnSpc>
                <a:spcPct val="100000"/>
              </a:lnSpc>
              <a:spcBef>
                <a:spcPts val="1417"/>
              </a:spcBef>
              <a:buNone/>
              <a:tabLst>
                <a:tab pos="0" algn="l"/>
              </a:tabLst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140400" indent="0">
              <a:lnSpc>
                <a:spcPct val="100000"/>
              </a:lnSpc>
              <a:spcBef>
                <a:spcPts val="1417"/>
              </a:spcBef>
              <a:buNone/>
              <a:tabLst>
                <a:tab pos="0" algn="l"/>
              </a:tabLst>
            </a:pPr>
            <a:r>
              <a:rPr lang="ru-RU" sz="2000" b="1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Межпредметные </a:t>
            </a:r>
            <a:r>
              <a:rPr lang="ru-RU" sz="20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связи стимулируют интегрированный подход к обучению, позволяя учащимся видеть взаимосвязи между различными предметными областями и применять знания и навыки, полученные в одной области, в других областях.</a:t>
            </a:r>
          </a:p>
        </p:txBody>
      </p:sp>
      <p:pic>
        <p:nvPicPr>
          <p:cNvPr id="129" name="Рисунок 128"/>
          <p:cNvPicPr/>
          <p:nvPr/>
        </p:nvPicPr>
        <p:blipFill>
          <a:blip r:embed="rId2" cstate="print"/>
          <a:stretch/>
        </p:blipFill>
        <p:spPr>
          <a:xfrm>
            <a:off x="4595802" y="2285992"/>
            <a:ext cx="3357586" cy="2928958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609480" y="180000"/>
            <a:ext cx="10971360" cy="910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Значение межпредметных связей</a:t>
            </a:r>
            <a:r>
              <a:rPr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 в обучении разработке ПО</a:t>
            </a:r>
            <a:endParaRPr lang="ru-RU" sz="2800" b="1" strike="noStrike" spc="-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609480" y="1285860"/>
            <a:ext cx="10971360" cy="53410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720000" indent="0">
              <a:lnSpc>
                <a:spcPct val="108000"/>
              </a:lnSpc>
              <a:buNone/>
              <a:tabLst>
                <a:tab pos="0" algn="l"/>
              </a:tabLst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Межпредметные связи помогают глубже усвоить материал,  потому что они:</a:t>
            </a:r>
          </a:p>
          <a:p>
            <a:pPr marL="900000" indent="-324000">
              <a:lnSpc>
                <a:spcPct val="108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Помогают видеть материал в различных контекстах и с разных точек зрения.</a:t>
            </a:r>
          </a:p>
          <a:p>
            <a:pPr marL="900000" indent="-324000">
              <a:lnSpc>
                <a:spcPct val="108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Поддерживают применение знаний на практике, что делает их более осознанными.</a:t>
            </a:r>
          </a:p>
          <a:p>
            <a:pPr marL="900000" indent="-324000">
              <a:lnSpc>
                <a:spcPct val="108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Усиливают связи между различными концепциями, помогая сформировать более цельное понимание.</a:t>
            </a:r>
          </a:p>
          <a:p>
            <a:pPr marL="900000" indent="0" algn="ctr">
              <a:lnSpc>
                <a:spcPct val="108000"/>
              </a:lnSpc>
              <a:spcAft>
                <a:spcPts val="1409"/>
              </a:spcAft>
              <a:buNone/>
              <a:tabLst>
                <a:tab pos="0" algn="l"/>
              </a:tabLst>
            </a:pP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2" name="Рисунок 131"/>
          <p:cNvPicPr/>
          <p:nvPr/>
        </p:nvPicPr>
        <p:blipFill>
          <a:blip r:embed="rId2"/>
          <a:stretch/>
        </p:blipFill>
        <p:spPr>
          <a:xfrm>
            <a:off x="4952992" y="2857496"/>
            <a:ext cx="3571900" cy="35719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09480" y="180000"/>
            <a:ext cx="10971360" cy="910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Значение межпредметных связей</a:t>
            </a:r>
            <a: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 в обучении разработке ПО</a:t>
            </a:r>
            <a:endParaRPr lang="ru-RU" sz="3200" b="0" strike="noStrike" spc="-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309522" y="1214422"/>
            <a:ext cx="11501518" cy="541245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0500" lnSpcReduction="20000"/>
          </a:bodyPr>
          <a:lstStyle/>
          <a:p>
            <a:pPr marL="11988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ru-RU" sz="5200" b="1" u="sng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Подходы к интеграции различных предметов в обучение программированию могут включать следующие </a:t>
            </a:r>
            <a:r>
              <a:rPr lang="ru-RU" sz="5200" b="1" u="sng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методики:</a:t>
            </a:r>
          </a:p>
          <a:p>
            <a:pPr marL="119880" indent="0">
              <a:lnSpc>
                <a:spcPct val="120000"/>
              </a:lnSpc>
              <a:buNone/>
              <a:tabLst>
                <a:tab pos="0" algn="l"/>
              </a:tabLst>
            </a:pPr>
            <a:endParaRPr lang="ru-RU" sz="5200" b="1" u="sng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988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ru-RU" sz="5200" b="1" u="sng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Проектное </a:t>
            </a:r>
            <a:r>
              <a:rPr lang="ru-RU" sz="5200" b="1" u="sng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обучение: </a:t>
            </a:r>
            <a:r>
              <a:rPr lang="ru-RU" sz="42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Учащиеся работают над проектами, которые объединяют различные </a:t>
            </a:r>
            <a:r>
              <a:rPr lang="ru-RU" sz="4200" b="1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предметы,.</a:t>
            </a:r>
          </a:p>
          <a:p>
            <a:pPr marL="11988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ru-RU" sz="4200" b="1" i="1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Например: создание </a:t>
            </a:r>
            <a:r>
              <a:rPr lang="ru-RU" sz="4200" b="1" i="1" strike="noStrike" spc="-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мультимедийного</a:t>
            </a:r>
            <a:r>
              <a:rPr lang="ru-RU" sz="4200" b="1" i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проекта, включающего программирование, дизайн, анимацию и </a:t>
            </a:r>
            <a:r>
              <a:rPr lang="ru-RU" sz="4200" b="1" i="1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музыку.</a:t>
            </a:r>
          </a:p>
          <a:p>
            <a:pPr marL="119880" indent="0">
              <a:lnSpc>
                <a:spcPct val="120000"/>
              </a:lnSpc>
              <a:buNone/>
              <a:tabLst>
                <a:tab pos="0" algn="l"/>
              </a:tabLst>
            </a:pPr>
            <a:endParaRPr lang="ru-RU" sz="4200" b="1" strike="noStrike" spc="-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988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ru-RU" sz="5200" b="1" u="sng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Интегрированные </a:t>
            </a:r>
            <a:r>
              <a:rPr lang="ru-RU" sz="5200" b="1" u="sng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уроки: </a:t>
            </a:r>
            <a:r>
              <a:rPr lang="ru-RU" sz="42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Уроки программирования встроены в учебный план других предметов, таких как математика, наука или язык. </a:t>
            </a:r>
            <a:r>
              <a:rPr lang="ru-RU" sz="4200" b="1" i="1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Например:  </a:t>
            </a:r>
            <a:r>
              <a:rPr lang="ru-RU" sz="4200" b="1" i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4200" b="1" i="1" strike="noStrike" spc="-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Kotlin</a:t>
            </a:r>
            <a:r>
              <a:rPr lang="ru-RU" sz="4200" b="1" i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разработки мобильного приложения, предназначенного для изучения английского языка. Приложение может предлагать различные упражнения, игры и тесты, которые помогут учащимся улучшить свои навыки чтения, письма, говорения и понимания английского языка. Кроме того, </a:t>
            </a:r>
            <a:r>
              <a:rPr lang="ru-RU" sz="4200" b="1" i="1" strike="noStrike" spc="-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Kotlin</a:t>
            </a:r>
            <a:r>
              <a:rPr lang="ru-RU" sz="4200" b="1" i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позволяет создать функциональности, такие как аудио- и видеопроигрыватели для прослушивания аудиоматериалов и просмотра </a:t>
            </a:r>
            <a:r>
              <a:rPr lang="ru-RU" sz="4200" b="1" i="1" strike="noStrike" spc="-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видеоуроков</a:t>
            </a:r>
            <a:r>
              <a:rPr lang="ru-RU" sz="4200" b="1" i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английском языке, что делает процесс обучения более интерактивным и </a:t>
            </a:r>
            <a:r>
              <a:rPr lang="ru-RU" sz="4200" b="1" i="1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увлекательным.</a:t>
            </a:r>
          </a:p>
          <a:p>
            <a:pPr marL="119880" indent="0">
              <a:lnSpc>
                <a:spcPct val="120000"/>
              </a:lnSpc>
              <a:buNone/>
              <a:tabLst>
                <a:tab pos="0" algn="l"/>
              </a:tabLst>
            </a:pPr>
            <a:endParaRPr lang="ru-RU" sz="4200" b="1" i="1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988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ru-RU" sz="5200" b="1" u="sng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Тематические </a:t>
            </a:r>
            <a:r>
              <a:rPr lang="ru-RU" sz="5200" b="1" u="sng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проекты: </a:t>
            </a:r>
            <a:r>
              <a:rPr lang="ru-RU" sz="42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Учебные проекты по программированию разрабатываются в соответствии с определенной темой, которая интегрирует несколько дисциплин. </a:t>
            </a:r>
            <a:endParaRPr lang="ru-RU" sz="4200" b="1" strike="noStrike" spc="-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988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ru-RU" sz="4200" b="1" i="1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Например</a:t>
            </a:r>
            <a:r>
              <a:rPr lang="ru-RU" sz="4200" b="1" i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с</a:t>
            </a:r>
            <a:r>
              <a:rPr lang="ru-RU" sz="4200" b="1" i="1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оздание </a:t>
            </a:r>
            <a:r>
              <a:rPr lang="ru-RU" sz="4200" b="1" i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игры, основанной на исторических событиях, требует исторических исследований, дизайна и </a:t>
            </a:r>
            <a:r>
              <a:rPr lang="ru-RU" sz="4200" b="1" i="1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программирования.</a:t>
            </a:r>
          </a:p>
          <a:p>
            <a:pPr marL="119880" indent="0">
              <a:lnSpc>
                <a:spcPct val="120000"/>
              </a:lnSpc>
              <a:buNone/>
              <a:tabLst>
                <a:tab pos="0" algn="l"/>
              </a:tabLst>
            </a:pPr>
            <a:endParaRPr lang="ru-RU" sz="4200" b="1" i="1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988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ru-RU" sz="5200" b="1" u="sng" strike="noStrike" spc="-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Интердисциплинарные</a:t>
            </a:r>
            <a:r>
              <a:rPr lang="ru-RU" sz="5200" b="1" u="sng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200" b="1" u="sng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курсы</a:t>
            </a:r>
            <a:r>
              <a:rPr lang="ru-RU" sz="42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Создание специальных курсов и даже школ, в которых учащиеся изучают, например, программирование в контексте других </a:t>
            </a:r>
            <a:r>
              <a:rPr lang="ru-RU" sz="4200" b="1" strike="noStrike" spc="-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дисциплиню</a:t>
            </a:r>
            <a:r>
              <a:rPr lang="ru-RU" sz="42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1988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ru-RU" sz="4200" b="1" i="1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Например: программа МБУДО «ГЦДТТ им. В.П. Чкалова» г. Казани "Школа </a:t>
            </a:r>
            <a:r>
              <a:rPr lang="ru-RU" sz="4200" b="1" i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Цифровых Технологий", </a:t>
            </a:r>
            <a:r>
              <a:rPr lang="ru-RU" sz="4200" b="1" i="1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где </a:t>
            </a:r>
            <a:r>
              <a:rPr lang="ru-RU" sz="4200" b="1" i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учащиеся учатся использовать программирование и цифровые инструменты для создания проектов в различных областях, таких как создание </a:t>
            </a:r>
            <a:r>
              <a:rPr lang="ru-RU" sz="4200" b="1" i="1" strike="noStrike" spc="-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мультимедийных</a:t>
            </a:r>
            <a:r>
              <a:rPr lang="ru-RU" sz="4200" b="1" i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презентаций, разработка </a:t>
            </a:r>
            <a:r>
              <a:rPr lang="ru-RU" sz="4200" b="1" i="1" strike="noStrike" spc="-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веб-сайтов</a:t>
            </a:r>
            <a:r>
              <a:rPr lang="ru-RU" sz="4200" b="1" i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программирование микроконтроллеров и создание приложений. Здесь интегрирует знания из области цифровых технологий, программирования и дизайна, помогая учащимся развивать навыки востребованные в современном цифровом мире</a:t>
            </a:r>
            <a:r>
              <a:rPr lang="ru-RU" sz="4200" b="1" i="1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19880" indent="0">
              <a:lnSpc>
                <a:spcPct val="120000"/>
              </a:lnSpc>
              <a:buNone/>
              <a:tabLst>
                <a:tab pos="0" algn="l"/>
              </a:tabLst>
            </a:pPr>
            <a:endParaRPr lang="ru-RU" sz="4200" b="1" strike="noStrike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988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ru-RU" sz="5200" b="1" strike="noStrike" spc="-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Каждый из этих подходов позволяет учащимся понимать программирование в контексте различных предметных областей и применять полученные знания и навыки к разнообразным задачам и ситуациям</a:t>
            </a:r>
            <a:r>
              <a:rPr lang="ru-RU" sz="5200" b="0" strike="noStrike" spc="-1" dirty="0">
                <a:solidFill>
                  <a:srgbClr val="7030A0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09480" y="261720"/>
            <a:ext cx="10971360" cy="910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Примеры межпредметных связей</a:t>
            </a:r>
            <a: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 в обучении разработке ПО</a:t>
            </a:r>
            <a:endParaRPr lang="ru-RU" sz="3200" b="0" strike="noStrike" spc="-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/>
          </p:nvPr>
        </p:nvSpPr>
        <p:spPr>
          <a:xfrm>
            <a:off x="609480" y="1440000"/>
            <a:ext cx="10971360" cy="521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914400" indent="-2286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Математика и программирование: алгоритмы, структуры данных.</a:t>
            </a:r>
          </a:p>
          <a:p>
            <a:pPr marL="914400" indent="-2286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Литература и программирование: анализ текстов, создание сценариев.</a:t>
            </a:r>
          </a:p>
          <a:p>
            <a:pPr marL="914400" indent="-2286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Искусство и дизайн: пользовательский интерфейс, визуальное программирование.</a:t>
            </a:r>
          </a:p>
          <a:p>
            <a:pPr marL="914400" indent="-2286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Английский язык и программирование: чтение и понимание документации на английском, участие в международных проектах, командная работа</a:t>
            </a:r>
          </a:p>
        </p:txBody>
      </p:sp>
      <p:sp>
        <p:nvSpPr>
          <p:cNvPr id="137" name="Прямоугольник 136"/>
          <p:cNvSpPr/>
          <p:nvPr/>
        </p:nvSpPr>
        <p:spPr>
          <a:xfrm>
            <a:off x="380960" y="3214686"/>
            <a:ext cx="6278320" cy="34442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3465A4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Наглядным примером </a:t>
            </a:r>
            <a:r>
              <a:rPr lang="ru-RU" sz="1600" b="1" strike="noStrike" spc="-1" dirty="0" err="1">
                <a:solidFill>
                  <a:srgbClr val="3465A4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межпредметной</a:t>
            </a:r>
            <a:r>
              <a:rPr lang="ru-RU" sz="1600" b="1" strike="noStrike" spc="-1" dirty="0">
                <a:solidFill>
                  <a:srgbClr val="3465A4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 связи английского языка и программирования является разработка </a:t>
            </a:r>
            <a:r>
              <a:rPr lang="en-US" sz="1600" b="1" strike="noStrike" spc="-1" dirty="0">
                <a:solidFill>
                  <a:srgbClr val="3465A4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м</a:t>
            </a:r>
            <a:r>
              <a:rPr lang="ru-RU" sz="1600" b="1" strike="noStrike" spc="-1" dirty="0" err="1">
                <a:solidFill>
                  <a:srgbClr val="3465A4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оего</a:t>
            </a:r>
            <a:r>
              <a:rPr lang="ru-RU" sz="1600" b="1" strike="noStrike" spc="-1" dirty="0">
                <a:solidFill>
                  <a:srgbClr val="3465A4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 ученика Дмитрия </a:t>
            </a:r>
            <a:r>
              <a:rPr lang="ru-RU" sz="1600" b="1" strike="noStrike" spc="-1" dirty="0" err="1">
                <a:solidFill>
                  <a:srgbClr val="3465A4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Слободянюка</a:t>
            </a:r>
            <a:r>
              <a:rPr lang="ru-RU" sz="1600" b="1" strike="noStrike" spc="-1" dirty="0">
                <a:solidFill>
                  <a:srgbClr val="3465A4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 — мобильное приложение «Неправильные глаголы». </a:t>
            </a:r>
            <a:endParaRPr lang="ru-RU" sz="1600" b="1" strike="noStrike" spc="-1" dirty="0" smtClean="0">
              <a:solidFill>
                <a:srgbClr val="3465A4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 dirty="0" smtClean="0">
                <a:solidFill>
                  <a:srgbClr val="3465A4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Оно</a:t>
            </a:r>
            <a:r>
              <a:rPr lang="ru-RU" sz="1600" b="1" strike="noStrike" spc="-1" dirty="0" smtClean="0">
                <a:solidFill>
                  <a:srgbClr val="3465A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600" b="1" strike="noStrike" spc="-1" dirty="0">
                <a:solidFill>
                  <a:srgbClr val="3465A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разработано для удобного изучения неправильных глаголов английского языка.</a:t>
            </a:r>
            <a:endParaRPr lang="ru-RU" sz="1600" b="1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600" b="1" u="sng" strike="noStrike" spc="-1" dirty="0">
                <a:solidFill>
                  <a:srgbClr val="3465A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Основная функция </a:t>
            </a:r>
            <a:r>
              <a:rPr lang="ru-RU" sz="1600" b="1" strike="noStrike" spc="-1" dirty="0">
                <a:solidFill>
                  <a:srgbClr val="3465A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приложения заключается в том, чтобы пользователь мог вводить первую форму неправильного глагола, а затем получать остальные две формы (прошедшее время и причастие прошедшего времени) с помощью нажатия соответствующей кнопки.</a:t>
            </a:r>
            <a:endParaRPr lang="ru-RU" sz="1600" b="1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3465A4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Реализация приложения была бы невозможна без использования межпредметных связей.</a:t>
            </a:r>
            <a:endParaRPr lang="ru-RU" sz="1600" b="1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8" name="Рисунок 137"/>
          <p:cNvPicPr/>
          <p:nvPr/>
        </p:nvPicPr>
        <p:blipFill>
          <a:blip r:embed="rId2"/>
          <a:stretch/>
        </p:blipFill>
        <p:spPr>
          <a:xfrm>
            <a:off x="6738942" y="3000372"/>
            <a:ext cx="5233548" cy="3286148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609480" y="261720"/>
            <a:ext cx="10971360" cy="910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Примеры межпредметных связей</a:t>
            </a:r>
            <a:r>
              <a:rPr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 в обучении разработке ПО</a:t>
            </a:r>
            <a:endParaRPr lang="ru-RU" sz="3200" b="1" strike="noStrike" spc="-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/>
          </p:nvPr>
        </p:nvSpPr>
        <p:spPr>
          <a:xfrm>
            <a:off x="380960" y="1440000"/>
            <a:ext cx="11199880" cy="521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914400" indent="0" algn="l">
              <a:buNone/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Рассмотрим более подробно на простом примере, как, в принципе, можно использовать </a:t>
            </a:r>
            <a:r>
              <a:rPr lang="ru-RU" sz="2000" b="1" strike="noStrike" spc="-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межпредметные</a:t>
            </a:r>
            <a:r>
              <a:rPr lang="ru-RU" sz="20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связи образовательных программ ГЦДТТ им. В.П.Чкалова г. Казани в рамках реализации проекта «Школа цифровых технологий». </a:t>
            </a:r>
            <a:endParaRPr lang="ru-RU" sz="2000" b="1" strike="noStrike" spc="-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indent="0" algn="l">
              <a:buNone/>
            </a:pPr>
            <a:endParaRPr lang="ru-RU" sz="2000" b="1" strike="noStrike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indent="0">
              <a:buNone/>
            </a:pPr>
            <a:r>
              <a:rPr lang="ru-RU" sz="2000" b="1" u="sng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Постановка задачи</a:t>
            </a:r>
            <a:r>
              <a:rPr lang="ru-RU" sz="20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914400" indent="0">
              <a:buNone/>
              <a:tabLst>
                <a:tab pos="222120" algn="l"/>
              </a:tabLst>
            </a:pPr>
            <a:r>
              <a:rPr lang="ru-RU" sz="2000" b="1" i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гибридное мобильное приложение, состоящее из трех экранов, на каждом экране расположены 2 кнопки, нажатие на каждую из которых позволяет осуществить переход с одного экрана на любой из оставшихся двух</a:t>
            </a:r>
            <a:r>
              <a:rPr lang="ru-RU" sz="2000" b="1" i="1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i="1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indent="0">
              <a:buNone/>
              <a:tabLst>
                <a:tab pos="222120" algn="l"/>
              </a:tabLst>
            </a:pPr>
            <a:r>
              <a:rPr lang="ru-RU" sz="2000" b="1" i="1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Каждый экран имеет свое название (Главная страница, Страница 1 и Страница 2). Старт приложения — с экрана «Главная страница</a:t>
            </a:r>
            <a:r>
              <a:rPr lang="ru-RU" sz="2000" b="1" i="1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914400" indent="0">
              <a:buNone/>
              <a:tabLst>
                <a:tab pos="222120" algn="l"/>
              </a:tabLst>
            </a:pPr>
            <a:endParaRPr lang="ru-RU" sz="2000" b="1" i="1" strike="noStrike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indent="0">
              <a:buNone/>
              <a:tabLst>
                <a:tab pos="222120" algn="l"/>
              </a:tabLst>
            </a:pPr>
            <a:r>
              <a:rPr lang="ru-RU" sz="2000" b="1" u="sng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Реализация:</a:t>
            </a:r>
          </a:p>
          <a:p>
            <a:pPr marL="914400" indent="-228600">
              <a:buClr>
                <a:srgbClr val="000000"/>
              </a:buClr>
              <a:buSzPct val="45000"/>
              <a:tabLst>
                <a:tab pos="222120" algn="l"/>
              </a:tabLst>
            </a:pPr>
            <a:r>
              <a:rPr lang="ru-RU" sz="2000" b="1" i="1" strike="noStrike" spc="-1" dirty="0">
                <a:solidFill>
                  <a:srgbClr val="00206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Создадим при помощи любого тестового редактора простейший </a:t>
            </a:r>
            <a:r>
              <a:rPr lang="ru-RU" sz="2000" b="1" i="1" strike="noStrike" spc="-1" dirty="0" err="1">
                <a:solidFill>
                  <a:srgbClr val="00206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веб-сайт</a:t>
            </a:r>
            <a:r>
              <a:rPr lang="ru-RU" sz="2000" b="1" i="1" strike="noStrike" spc="-1" dirty="0">
                <a:solidFill>
                  <a:srgbClr val="00206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, состоящий из трех страниц. Для этого нам понадобится создать 4 файла: 3 HTML-документа для самих страниц и 1 для определения стилей (правил) оформления </a:t>
            </a:r>
            <a:r>
              <a:rPr lang="ru-RU" sz="2000" b="1" i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HTML-документов.</a:t>
            </a:r>
          </a:p>
          <a:p>
            <a:pPr marL="914400" indent="0">
              <a:lnSpc>
                <a:spcPct val="108000"/>
              </a:lnSpc>
              <a:spcAft>
                <a:spcPts val="1409"/>
              </a:spcAft>
              <a:buNone/>
              <a:tabLst>
                <a:tab pos="222120" algn="l"/>
              </a:tabLst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09480" y="261720"/>
            <a:ext cx="10971360" cy="910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Примеры межпредметных связей</a:t>
            </a:r>
            <a: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 в обучении разработке ПО</a:t>
            </a:r>
            <a:endParaRPr lang="ru-RU" sz="3200" b="0" strike="noStrike" spc="-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609480" y="1071546"/>
            <a:ext cx="10971360" cy="5587734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914400" indent="0">
              <a:lnSpc>
                <a:spcPct val="108000"/>
              </a:lnSpc>
              <a:spcAft>
                <a:spcPts val="1409"/>
              </a:spcAft>
              <a:buNone/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914400" indent="-228600">
              <a:lnSpc>
                <a:spcPct val="108000"/>
              </a:lnSpc>
              <a:spcAft>
                <a:spcPts val="1409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</a:rPr>
              <a:t>Назовем их соответственно: </a:t>
            </a:r>
            <a:r>
              <a:rPr lang="ru-RU" sz="2000" b="1" strike="noStrike" spc="-1" dirty="0" err="1">
                <a:solidFill>
                  <a:srgbClr val="002060"/>
                </a:solidFill>
                <a:latin typeface="Times New Roman"/>
              </a:rPr>
              <a:t>index.html</a:t>
            </a: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</a:rPr>
              <a:t>, page1.html, page2.html и </a:t>
            </a:r>
            <a:r>
              <a:rPr lang="ru-RU" sz="2000" b="1" strike="noStrike" spc="-1" dirty="0" err="1">
                <a:solidFill>
                  <a:srgbClr val="002060"/>
                </a:solidFill>
                <a:latin typeface="Times New Roman"/>
              </a:rPr>
              <a:t>styles.css</a:t>
            </a:r>
            <a:endParaRPr lang="ru-RU" sz="2000" b="1" strike="noStrike" spc="-1" dirty="0">
              <a:solidFill>
                <a:srgbClr val="002060"/>
              </a:solidFill>
              <a:latin typeface="Arial"/>
            </a:endParaRPr>
          </a:p>
          <a:p>
            <a:pPr marL="914400" indent="0">
              <a:lnSpc>
                <a:spcPct val="108000"/>
              </a:lnSpc>
              <a:spcAft>
                <a:spcPts val="1409"/>
              </a:spcAft>
              <a:buNone/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914400" indent="0">
              <a:lnSpc>
                <a:spcPct val="108000"/>
              </a:lnSpc>
              <a:spcAft>
                <a:spcPts val="1409"/>
              </a:spcAft>
              <a:buNone/>
              <a:tabLst>
                <a:tab pos="222120" algn="l"/>
              </a:tabLst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914400" indent="0">
              <a:lnSpc>
                <a:spcPct val="108000"/>
              </a:lnSpc>
              <a:spcAft>
                <a:spcPts val="1409"/>
              </a:spcAft>
              <a:buNone/>
              <a:tabLst>
                <a:tab pos="222120" algn="l"/>
              </a:tabLst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3" name="Рисунок 142"/>
          <p:cNvPicPr/>
          <p:nvPr/>
        </p:nvPicPr>
        <p:blipFill>
          <a:blip r:embed="rId2"/>
          <a:stretch/>
        </p:blipFill>
        <p:spPr>
          <a:xfrm>
            <a:off x="2809852" y="1928802"/>
            <a:ext cx="6142148" cy="1785950"/>
          </a:xfrm>
          <a:prstGeom prst="rect">
            <a:avLst/>
          </a:prstGeom>
          <a:ln w="0">
            <a:solidFill>
              <a:srgbClr val="3465A4"/>
            </a:solidFill>
          </a:ln>
        </p:spPr>
      </p:pic>
      <p:pic>
        <p:nvPicPr>
          <p:cNvPr id="144" name="Рисунок 143"/>
          <p:cNvPicPr/>
          <p:nvPr/>
        </p:nvPicPr>
        <p:blipFill>
          <a:blip r:embed="rId3"/>
          <a:stretch/>
        </p:blipFill>
        <p:spPr>
          <a:xfrm>
            <a:off x="3809984" y="3786190"/>
            <a:ext cx="4572032" cy="2786082"/>
          </a:xfrm>
          <a:prstGeom prst="rect">
            <a:avLst/>
          </a:prstGeom>
          <a:ln w="0">
            <a:solidFill>
              <a:srgbClr val="3465A4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09480" y="261720"/>
            <a:ext cx="10971360" cy="910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Примеры межпредметных связей</a:t>
            </a:r>
            <a: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 в обучении разработке ПО</a:t>
            </a:r>
            <a:endParaRPr lang="ru-RU" sz="3200" b="0" strike="noStrike" spc="-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6" name="Рисунок 145"/>
          <p:cNvPicPr/>
          <p:nvPr/>
        </p:nvPicPr>
        <p:blipFill>
          <a:blip r:embed="rId2"/>
          <a:stretch/>
        </p:blipFill>
        <p:spPr>
          <a:xfrm>
            <a:off x="540000" y="1260000"/>
            <a:ext cx="5654520" cy="2340000"/>
          </a:xfrm>
          <a:prstGeom prst="rect">
            <a:avLst/>
          </a:prstGeom>
          <a:ln w="0">
            <a:noFill/>
          </a:ln>
        </p:spPr>
      </p:pic>
      <p:pic>
        <p:nvPicPr>
          <p:cNvPr id="147" name="Рисунок 146"/>
          <p:cNvPicPr/>
          <p:nvPr/>
        </p:nvPicPr>
        <p:blipFill>
          <a:blip r:embed="rId3"/>
          <a:stretch/>
        </p:blipFill>
        <p:spPr>
          <a:xfrm>
            <a:off x="5760000" y="2160000"/>
            <a:ext cx="5989680" cy="2520000"/>
          </a:xfrm>
          <a:prstGeom prst="rect">
            <a:avLst/>
          </a:prstGeom>
          <a:ln w="0">
            <a:noFill/>
          </a:ln>
        </p:spPr>
      </p:pic>
      <p:pic>
        <p:nvPicPr>
          <p:cNvPr id="148" name="Рисунок 147"/>
          <p:cNvPicPr/>
          <p:nvPr/>
        </p:nvPicPr>
        <p:blipFill>
          <a:blip r:embed="rId4"/>
          <a:stretch/>
        </p:blipFill>
        <p:spPr>
          <a:xfrm>
            <a:off x="680760" y="4175640"/>
            <a:ext cx="6339240" cy="2484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609480" y="261720"/>
            <a:ext cx="10971360" cy="910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Примеры межпредметных связей</a:t>
            </a:r>
            <a: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trike="noStrike" spc="-1" dirty="0">
                <a:solidFill>
                  <a:srgbClr val="C0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 в обучении разработке ПО</a:t>
            </a:r>
            <a:endParaRPr lang="ru-RU" sz="3200" b="0" strike="noStrike" spc="-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609480" y="1440000"/>
            <a:ext cx="10971360" cy="521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914400" indent="0">
              <a:lnSpc>
                <a:spcPct val="108000"/>
              </a:lnSpc>
              <a:spcAft>
                <a:spcPts val="1409"/>
              </a:spcAft>
              <a:buNone/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914400" indent="-228600">
              <a:lnSpc>
                <a:spcPct val="108000"/>
              </a:lnSpc>
              <a:spcAft>
                <a:spcPts val="1409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/>
              </a:rPr>
              <a:t>Проверим, как наш сайт работает в браузере. </a:t>
            </a:r>
            <a:endParaRPr lang="ru-RU" sz="2000" b="1" strike="noStrike" spc="-1" dirty="0">
              <a:solidFill>
                <a:srgbClr val="002060"/>
              </a:solidFill>
              <a:latin typeface="Arial"/>
            </a:endParaRPr>
          </a:p>
        </p:txBody>
      </p:sp>
      <p:pic>
        <p:nvPicPr>
          <p:cNvPr id="151" name="Рисунок 150"/>
          <p:cNvPicPr/>
          <p:nvPr/>
        </p:nvPicPr>
        <p:blipFill>
          <a:blip r:embed="rId2"/>
          <a:stretch/>
        </p:blipFill>
        <p:spPr>
          <a:xfrm>
            <a:off x="523836" y="2428868"/>
            <a:ext cx="11155434" cy="321471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478</TotalTime>
  <Words>1198</Words>
  <Application>LibreOffice/7.5.2.2$Windows_X86_64 LibreOffice_project/53bb9681a964705cf672590721dbc85eb4d0c3a2</Application>
  <PresentationFormat>Произвольный</PresentationFormat>
  <Paragraphs>121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Тема Office</vt:lpstr>
      <vt:lpstr>Тема Office</vt:lpstr>
      <vt:lpstr>Тема Office</vt:lpstr>
      <vt:lpstr>Роль межпредметных связей при обучении  разработке программного обеспечения</vt:lpstr>
      <vt:lpstr>Введение</vt:lpstr>
      <vt:lpstr>Значение межпредметных связей  в обучении разработке ПО</vt:lpstr>
      <vt:lpstr>Значение межпредметных связей  в обучении разработке ПО</vt:lpstr>
      <vt:lpstr>Примеры межпредметных связей  в обучении разработке ПО</vt:lpstr>
      <vt:lpstr>Примеры межпредметных связей  в обучении разработке ПО</vt:lpstr>
      <vt:lpstr>Примеры межпредметных связей  в обучении разработке ПО</vt:lpstr>
      <vt:lpstr>Примеры межпредметных связей  в обучении разработке ПО</vt:lpstr>
      <vt:lpstr>Примеры межпредметных связей  в обучении разработке ПО</vt:lpstr>
      <vt:lpstr>Примеры межпредметных связей  в обучении разработке ПО</vt:lpstr>
      <vt:lpstr>Примеры межпредметных связей  в обучении разработке ПО</vt:lpstr>
      <vt:lpstr>Примеры межпредметных связей  в обучении разработке ПО</vt:lpstr>
      <vt:lpstr>Примеры межпредметных связей  в обучении разработке ПО</vt:lpstr>
      <vt:lpstr>Примеры межпредметных связей  в обучении разработке ПО</vt:lpstr>
      <vt:lpstr>Примеры межпредметных связей  в обучении разработке ПО</vt:lpstr>
      <vt:lpstr>Преимущества межпредметных связей  в обучении разработке ПО</vt:lpstr>
      <vt:lpstr>Практические рекомендации для внедрения межпредметных связей в обучении разработке ПО</vt:lpstr>
      <vt:lpstr>Заключение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User2</dc:creator>
  <dc:description/>
  <cp:lastModifiedBy>RaisaMunavirovna</cp:lastModifiedBy>
  <cp:revision>122</cp:revision>
  <dcterms:created xsi:type="dcterms:W3CDTF">2023-04-12T08:09:37Z</dcterms:created>
  <dcterms:modified xsi:type="dcterms:W3CDTF">2024-03-25T09:09:25Z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1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9</vt:i4>
  </property>
</Properties>
</file>